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43" r:id="rId2"/>
    <p:sldId id="341" r:id="rId3"/>
    <p:sldId id="346" r:id="rId4"/>
    <p:sldId id="337" r:id="rId5"/>
    <p:sldId id="345" r:id="rId6"/>
    <p:sldId id="338" r:id="rId7"/>
    <p:sldId id="257" r:id="rId8"/>
    <p:sldId id="323" r:id="rId9"/>
    <p:sldId id="344" r:id="rId10"/>
    <p:sldId id="305" r:id="rId11"/>
    <p:sldId id="307" r:id="rId12"/>
    <p:sldId id="309" r:id="rId13"/>
    <p:sldId id="330" r:id="rId14"/>
    <p:sldId id="331" r:id="rId15"/>
    <p:sldId id="265" r:id="rId16"/>
  </p:sldIdLst>
  <p:sldSz cx="9906000" cy="6858000" type="A4"/>
  <p:notesSz cx="6797675" cy="9926638"/>
  <p:embeddedFontLst>
    <p:embeddedFont>
      <p:font typeface="맑은 고딕" panose="020B0503020000020004" pitchFamily="50" charset="-127"/>
      <p:regular r:id="rId18"/>
      <p:bold r:id="rId19"/>
    </p:embeddedFont>
    <p:embeddedFont>
      <p:font typeface="나눔고딕" panose="020B0600000101010101" charset="-127"/>
      <p:regular r:id="rId20"/>
      <p:bold r:id="rId21"/>
    </p:embeddedFont>
    <p:embeddedFont>
      <p:font typeface="Cambria Math" panose="02040503050406030204" pitchFamily="18" charset="0"/>
      <p:regular r:id="rId22"/>
    </p:embeddedFont>
    <p:embeddedFont>
      <p:font typeface="나눔고딕 ExtraBold" panose="020B0600000101010101" charset="-127"/>
      <p:bold r:id="rId23"/>
    </p:embeddedFont>
  </p:embeddedFontLst>
  <p:custShowLst>
    <p:custShow name="재구성한 쇼 1" id="0">
      <p:sldLst>
        <p:sld r:id="rId4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353" userDrawn="1">
          <p15:clr>
            <a:srgbClr val="A4A3A4"/>
          </p15:clr>
        </p15:guide>
        <p15:guide id="3" pos="5887" userDrawn="1">
          <p15:clr>
            <a:srgbClr val="A4A3A4"/>
          </p15:clr>
        </p15:guide>
        <p15:guide id="4" orient="horz" pos="3702" userDrawn="1">
          <p15:clr>
            <a:srgbClr val="A4A3A4"/>
          </p15:clr>
        </p15:guide>
        <p15:guide id="5" pos="580" userDrawn="1">
          <p15:clr>
            <a:srgbClr val="A4A3A4"/>
          </p15:clr>
        </p15:guide>
        <p15:guide id="6" orient="horz" pos="3883" userDrawn="1">
          <p15:clr>
            <a:srgbClr val="A4A3A4"/>
          </p15:clr>
        </p15:guide>
        <p15:guide id="7" orient="horz" pos="618" userDrawn="1">
          <p15:clr>
            <a:srgbClr val="A4A3A4"/>
          </p15:clr>
        </p15:guide>
        <p15:guide id="8" orient="horz" pos="890" userDrawn="1">
          <p15:clr>
            <a:srgbClr val="A4A3A4"/>
          </p15:clr>
        </p15:guide>
        <p15:guide id="9" orient="horz" pos="1117" userDrawn="1">
          <p15:clr>
            <a:srgbClr val="A4A3A4"/>
          </p15:clr>
        </p15:guide>
        <p15:guide id="10" pos="56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C0EE"/>
    <a:srgbClr val="49C0EE"/>
    <a:srgbClr val="00A9EC"/>
    <a:srgbClr val="0066FF"/>
    <a:srgbClr val="009EE9"/>
    <a:srgbClr val="B9E3F9"/>
    <a:srgbClr val="1FBADF"/>
    <a:srgbClr val="953735"/>
    <a:srgbClr val="95373B"/>
    <a:srgbClr val="EC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6" autoAdjust="0"/>
    <p:restoredTop sz="94660"/>
  </p:normalViewPr>
  <p:slideViewPr>
    <p:cSldViewPr>
      <p:cViewPr>
        <p:scale>
          <a:sx n="75" d="100"/>
          <a:sy n="75" d="100"/>
        </p:scale>
        <p:origin x="1932" y="876"/>
      </p:cViewPr>
      <p:guideLst>
        <p:guide orient="horz" pos="255"/>
        <p:guide pos="353"/>
        <p:guide pos="5887"/>
        <p:guide orient="horz" pos="3702"/>
        <p:guide pos="580"/>
        <p:guide orient="horz" pos="3883"/>
        <p:guide orient="horz" pos="618"/>
        <p:guide orient="horz" pos="890"/>
        <p:guide orient="horz" pos="1117"/>
        <p:guide pos="56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5D90-B313-48B5-9F5E-842E27874FE2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C2966-3948-4973-9ADA-C157478F3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6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738158" cy="1428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7810520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381101" y="12893"/>
            <a:ext cx="1884407" cy="630025"/>
            <a:chOff x="1381101" y="12893"/>
            <a:chExt cx="1884407" cy="63002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381101" y="71438"/>
              <a:ext cx="1267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단원 </a:t>
              </a:r>
              <a:r>
                <a:rPr lang="ko-KR" altLang="en-US" sz="1400" dirty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도입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2500" y="12893"/>
              <a:ext cx="1143008" cy="630025"/>
              <a:chOff x="4135432" y="12893"/>
              <a:chExt cx="1143008" cy="630025"/>
            </a:xfrm>
          </p:grpSpPr>
          <p:pic>
            <p:nvPicPr>
              <p:cNvPr id="12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421184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4135432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 userDrawn="1"/>
        </p:nvSpPr>
        <p:spPr>
          <a:xfrm>
            <a:off x="162080" y="-111150"/>
            <a:ext cx="60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0602"/>
            <a:ext cx="9904615" cy="6151418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738158" cy="1428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1" y="0"/>
            <a:ext cx="9921001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381101" y="12893"/>
            <a:ext cx="1884407" cy="630025"/>
            <a:chOff x="1381101" y="12893"/>
            <a:chExt cx="1884407" cy="63002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381101" y="71438"/>
              <a:ext cx="1267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단원 </a:t>
              </a:r>
              <a:r>
                <a:rPr lang="ko-KR" altLang="en-US" sz="1400" dirty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도입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2500" y="12893"/>
              <a:ext cx="1143008" cy="630025"/>
              <a:chOff x="4135432" y="12893"/>
              <a:chExt cx="1143008" cy="630025"/>
            </a:xfrm>
          </p:grpSpPr>
          <p:pic>
            <p:nvPicPr>
              <p:cNvPr id="12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421184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4135432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 userDrawn="1"/>
        </p:nvSpPr>
        <p:spPr>
          <a:xfrm>
            <a:off x="162080" y="-111150"/>
            <a:ext cx="60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0" y="6309000"/>
            <a:ext cx="9903600" cy="549000"/>
          </a:xfrm>
          <a:prstGeom prst="rect">
            <a:avLst/>
          </a:prstGeom>
          <a:solidFill>
            <a:srgbClr val="4AC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slide" Target="slide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4_2_1_1.mp4" TargetMode="External"/><Relationship Id="rId5" Type="http://schemas.openxmlformats.org/officeDocument/2006/relationships/slide" Target="slide10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slide" Target="slide10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7738470" y="0"/>
            <a:ext cx="2111130" cy="607290"/>
            <a:chOff x="7738470" y="0"/>
            <a:chExt cx="2111130" cy="607290"/>
          </a:xfrm>
        </p:grpSpPr>
        <p:grpSp>
          <p:nvGrpSpPr>
            <p:cNvPr id="168" name="그룹 167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87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89" name="직선 연결선 18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모서리가 둥근 직사각형 18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타원 19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모서리가 둥근 직사각형 19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모서리가 둥근 직사각형 19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모서리가 둥근 직사각형 19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8" name="TextBox 187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6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70" name="그룹 75"/>
            <p:cNvGrpSpPr/>
            <p:nvPr/>
          </p:nvGrpSpPr>
          <p:grpSpPr>
            <a:xfrm>
              <a:off x="9452704" y="0"/>
              <a:ext cx="358080" cy="596027"/>
              <a:chOff x="5738819" y="665143"/>
              <a:chExt cx="288060" cy="479387"/>
            </a:xfrm>
          </p:grpSpPr>
          <p:cxnSp>
            <p:nvCxnSpPr>
              <p:cNvPr id="181" name="직선 연결선 180"/>
              <p:cNvCxnSpPr/>
              <p:nvPr/>
            </p:nvCxnSpPr>
            <p:spPr>
              <a:xfrm rot="5400000">
                <a:off x="5846733" y="700862"/>
                <a:ext cx="72232" cy="79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모서리가 둥근 직사각형 181"/>
              <p:cNvSpPr/>
              <p:nvPr/>
            </p:nvSpPr>
            <p:spPr>
              <a:xfrm>
                <a:off x="5818834" y="727074"/>
                <a:ext cx="128031" cy="9838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/>
              <p:cNvSpPr/>
              <p:nvPr/>
            </p:nvSpPr>
            <p:spPr>
              <a:xfrm>
                <a:off x="5738819" y="856470"/>
                <a:ext cx="288060" cy="288060"/>
              </a:xfrm>
              <a:prstGeom prst="ellipse">
                <a:avLst/>
              </a:prstGeom>
              <a:gradFill flip="none" rotWithShape="1">
                <a:gsLst>
                  <a:gs pos="0">
                    <a:srgbClr val="E9EFF7"/>
                  </a:gs>
                  <a:gs pos="50000">
                    <a:srgbClr val="C1EB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모서리가 둥근 직사각형 183"/>
              <p:cNvSpPr/>
              <p:nvPr/>
            </p:nvSpPr>
            <p:spPr>
              <a:xfrm>
                <a:off x="5791411" y="758806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5791411" y="802007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5791411" y="844851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9417600" y="237958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050"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z="900" dirty="0" smtClean="0"/>
                <a:t>선수학습</a:t>
              </a:r>
              <a:endParaRPr lang="ko-KR" altLang="en-US" sz="900" dirty="0"/>
            </a:p>
          </p:txBody>
        </p:sp>
        <p:grpSp>
          <p:nvGrpSpPr>
            <p:cNvPr id="172" name="그룹 171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73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75" name="직선 연결선 17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6" name="모서리가 둥근 직사각형 17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타원 17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모서리가 둥근 직사각형 17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모서리가 둥근 직사각형 17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모서리가 둥근 직사각형 17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4" name="TextBox 173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5" name="그룹 94"/>
          <p:cNvGrpSpPr/>
          <p:nvPr/>
        </p:nvGrpSpPr>
        <p:grpSpPr>
          <a:xfrm>
            <a:off x="8929869" y="6189064"/>
            <a:ext cx="428628" cy="428628"/>
            <a:chOff x="6701949" y="6250801"/>
            <a:chExt cx="428628" cy="428628"/>
          </a:xfrm>
        </p:grpSpPr>
        <p:sp>
          <p:nvSpPr>
            <p:cNvPr id="96" name="타원 95"/>
            <p:cNvSpPr/>
            <p:nvPr/>
          </p:nvSpPr>
          <p:spPr>
            <a:xfrm>
              <a:off x="6701949" y="6250801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8" name="이등변 삼각형 97">
              <a:hlinkClick r:id="" action="ppaction://hlinkshowjump?jump=nextslide"/>
            </p:cNvPr>
            <p:cNvSpPr/>
            <p:nvPr/>
          </p:nvSpPr>
          <p:spPr>
            <a:xfrm rot="5400000">
              <a:off x="6822297" y="6393677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50795" y="2136699"/>
            <a:ext cx="2572441" cy="2584603"/>
            <a:chOff x="1050795" y="2136699"/>
            <a:chExt cx="2572441" cy="2584603"/>
          </a:xfrm>
        </p:grpSpPr>
        <p:grpSp>
          <p:nvGrpSpPr>
            <p:cNvPr id="84" name="Group 851"/>
            <p:cNvGrpSpPr>
              <a:grpSpLocks noChangeAspect="1"/>
            </p:cNvGrpSpPr>
            <p:nvPr/>
          </p:nvGrpSpPr>
          <p:grpSpPr bwMode="auto">
            <a:xfrm>
              <a:off x="1301171" y="2390775"/>
              <a:ext cx="2071688" cy="2076450"/>
              <a:chOff x="810" y="1572"/>
              <a:chExt cx="1305" cy="1308"/>
            </a:xfrm>
          </p:grpSpPr>
          <p:sp>
            <p:nvSpPr>
              <p:cNvPr id="88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7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8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9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0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85" name="그림 84" descr="원  외부 점선 .eps"/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>
              <a:off x="1050795" y="2136699"/>
              <a:ext cx="2572441" cy="2584603"/>
            </a:xfrm>
            <a:prstGeom prst="rect">
              <a:avLst/>
            </a:prstGeom>
          </p:spPr>
        </p:pic>
        <p:sp>
          <p:nvSpPr>
            <p:cNvPr id="86" name="타원 85"/>
            <p:cNvSpPr/>
            <p:nvPr/>
          </p:nvSpPr>
          <p:spPr>
            <a:xfrm>
              <a:off x="1505069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299600" y="3105835"/>
            <a:ext cx="20772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881034" y="1454490"/>
            <a:ext cx="50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이번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99425" y="2780386"/>
            <a:ext cx="5147115" cy="1155423"/>
            <a:chOff x="3899425" y="3065577"/>
            <a:chExt cx="5147115" cy="1155423"/>
          </a:xfrm>
        </p:grpSpPr>
        <p:sp>
          <p:nvSpPr>
            <p:cNvPr id="82" name="제목 1"/>
            <p:cNvSpPr txBox="1">
              <a:spLocks/>
            </p:cNvSpPr>
            <p:nvPr/>
          </p:nvSpPr>
          <p:spPr>
            <a:xfrm>
              <a:off x="3921018" y="3065577"/>
              <a:ext cx="5125522" cy="6520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  <a:defRPr/>
              </a:pPr>
              <a:r>
                <a:rPr lang="ko-KR" altLang="en-US" sz="3600" dirty="0">
                  <a:latin typeface="나눔고딕 ExtraBold" pitchFamily="50" charset="-127"/>
                  <a:ea typeface="나눔고딕 ExtraBold" pitchFamily="50" charset="-127"/>
                </a:rPr>
                <a:t>단원 도입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9425" y="3790113"/>
              <a:ext cx="498542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분수의 덧셈과 뺄셈은 언제 필요할까요</a:t>
              </a:r>
              <a:r>
                <a:rPr lang="en-US" altLang="ko-KR" dirty="0" smtClean="0"/>
                <a:t>?</a:t>
              </a:r>
              <a:endParaRPr lang="en-US" altLang="ko-KR" dirty="0"/>
            </a:p>
          </p:txBody>
        </p:sp>
      </p:grpSp>
      <p:cxnSp>
        <p:nvCxnSpPr>
          <p:cNvPr id="143" name="직선 연결선 142"/>
          <p:cNvCxnSpPr/>
          <p:nvPr/>
        </p:nvCxnSpPr>
        <p:spPr>
          <a:xfrm rot="5400000">
            <a:off x="897703" y="2008247"/>
            <a:ext cx="824712" cy="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4" descr="C:\Users\shs\Desktop\bar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7738470" y="0"/>
            <a:ext cx="857256" cy="428604"/>
          </a:xfrm>
          <a:prstGeom prst="rect">
            <a:avLst/>
          </a:prstGeom>
          <a:noFill/>
        </p:spPr>
      </p:pic>
      <p:sp>
        <p:nvSpPr>
          <p:cNvPr id="99" name="모서리가 둥근 사각형 설명선 98"/>
          <p:cNvSpPr/>
          <p:nvPr/>
        </p:nvSpPr>
        <p:spPr>
          <a:xfrm>
            <a:off x="5673000" y="78558"/>
            <a:ext cx="2546434" cy="269632"/>
          </a:xfrm>
          <a:prstGeom prst="wedgeRoundRectCallout">
            <a:avLst>
              <a:gd name="adj1" fmla="val -32155"/>
              <a:gd name="adj2" fmla="val 14352"/>
              <a:gd name="adj3" fmla="val 1666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『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10~11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『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 익힘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9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015350" y="4703"/>
            <a:ext cx="266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200" b="1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r">
              <a:defRPr/>
            </a:pPr>
            <a:r>
              <a:rPr lang="en-US" altLang="ko-KR" sz="2000" dirty="0"/>
              <a:t>1. </a:t>
            </a:r>
            <a:r>
              <a:rPr lang="ko-KR" altLang="en-US" sz="2000" dirty="0" smtClean="0"/>
              <a:t>분수의 덧셈과 뺄셈</a:t>
            </a:r>
            <a:endParaRPr lang="en-US" altLang="ko-KR" sz="2000" dirty="0"/>
          </a:p>
        </p:txBody>
      </p:sp>
      <p:sp>
        <p:nvSpPr>
          <p:cNvPr id="4" name="직사각형 3">
            <a:hlinkClick r:id="rId4" action="ppaction://hlinksldjump"/>
          </p:cNvPr>
          <p:cNvSpPr/>
          <p:nvPr/>
        </p:nvSpPr>
        <p:spPr>
          <a:xfrm>
            <a:off x="9015378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hlinkClick r:id="rId5" action="ppaction://hlinksldjump"/>
          </p:cNvPr>
          <p:cNvSpPr/>
          <p:nvPr/>
        </p:nvSpPr>
        <p:spPr>
          <a:xfrm>
            <a:off x="858695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hlinkClick r:id="rId6" action="ppaction://hlinksldjump"/>
          </p:cNvPr>
          <p:cNvSpPr/>
          <p:nvPr/>
        </p:nvSpPr>
        <p:spPr>
          <a:xfrm>
            <a:off x="944380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99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416496" y="1481303"/>
            <a:ext cx="9076616" cy="707886"/>
            <a:chOff x="416496" y="1481303"/>
            <a:chExt cx="9076616" cy="707886"/>
          </a:xfrm>
        </p:grpSpPr>
        <p:sp>
          <p:nvSpPr>
            <p:cNvPr id="82" name="TextBox 81"/>
            <p:cNvSpPr txBox="1"/>
            <p:nvPr/>
          </p:nvSpPr>
          <p:spPr>
            <a:xfrm>
              <a:off x="920552" y="1620000"/>
              <a:ext cx="85725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    이 몇 개인지 색칠해서 알아보세요</a:t>
              </a:r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16496" y="1481303"/>
              <a:ext cx="4956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4000" b="1" dirty="0">
                <a:solidFill>
                  <a:srgbClr val="1FBA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10" y="2683199"/>
            <a:ext cx="5667397" cy="9526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95999" y="2721600"/>
            <a:ext cx="4104000" cy="831600"/>
          </a:xfrm>
          <a:prstGeom prst="rect">
            <a:avLst/>
          </a:prstGeom>
          <a:solidFill>
            <a:srgbClr val="00A9EC">
              <a:alpha val="29804"/>
            </a:srgbClr>
          </a:solidFill>
          <a:ln>
            <a:solidFill>
              <a:srgbClr val="00A9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6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66" name="그룹 65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96" name="직선 연결선 95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86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8" name="직선 연결선 8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모서리가 둥근 직사각형 9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7" name="TextBox 86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69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71" name="직선 연결선 7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모서리가 둥근 직사각형 8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모서리가 둥근 직사각형 8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38381"/>
              </p:ext>
            </p:extLst>
          </p:nvPr>
        </p:nvGraphicFramePr>
        <p:xfrm>
          <a:off x="925950" y="1523425"/>
          <a:ext cx="292821" cy="6936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92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2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2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8138"/>
              </p:ext>
            </p:extLst>
          </p:nvPr>
        </p:nvGraphicFramePr>
        <p:xfrm>
          <a:off x="1641000" y="1523425"/>
          <a:ext cx="292821" cy="6936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92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2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2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3681064" y="4251600"/>
            <a:ext cx="364793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200" b="1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은     이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개입니다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233916"/>
              </p:ext>
            </p:extLst>
          </p:nvPr>
        </p:nvGraphicFramePr>
        <p:xfrm>
          <a:off x="3724179" y="4150800"/>
          <a:ext cx="292821" cy="6936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92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2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2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24131"/>
              </p:ext>
            </p:extLst>
          </p:nvPr>
        </p:nvGraphicFramePr>
        <p:xfrm>
          <a:off x="4428000" y="4150800"/>
          <a:ext cx="292821" cy="6936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92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2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2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모서리가 둥근 직사각형 108"/>
          <p:cNvSpPr/>
          <p:nvPr/>
        </p:nvSpPr>
        <p:spPr>
          <a:xfrm>
            <a:off x="5148000" y="4216399"/>
            <a:ext cx="432067" cy="4752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9D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200" b="1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직사각형 109">
            <a:hlinkClick r:id="rId4" action="ppaction://hlinksldjump"/>
          </p:cNvPr>
          <p:cNvSpPr/>
          <p:nvPr/>
        </p:nvSpPr>
        <p:spPr>
          <a:xfrm>
            <a:off x="9015378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hlinkClick r:id="rId5" action="ppaction://hlinksldjump"/>
          </p:cNvPr>
          <p:cNvSpPr/>
          <p:nvPr/>
        </p:nvSpPr>
        <p:spPr>
          <a:xfrm>
            <a:off x="858695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33"/>
          <p:cNvGrpSpPr/>
          <p:nvPr/>
        </p:nvGrpSpPr>
        <p:grpSpPr>
          <a:xfrm>
            <a:off x="5205600" y="4280759"/>
            <a:ext cx="324000" cy="324000"/>
            <a:chOff x="4964713" y="2475902"/>
            <a:chExt cx="405203" cy="405203"/>
          </a:xfrm>
        </p:grpSpPr>
        <p:sp>
          <p:nvSpPr>
            <p:cNvPr id="63" name="타원 62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5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16" name="타원 115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5" name="그룹 33"/>
          <p:cNvGrpSpPr/>
          <p:nvPr/>
        </p:nvGrpSpPr>
        <p:grpSpPr>
          <a:xfrm>
            <a:off x="4773000" y="2961000"/>
            <a:ext cx="324000" cy="324000"/>
            <a:chOff x="4964713" y="2475902"/>
            <a:chExt cx="405203" cy="405203"/>
          </a:xfrm>
        </p:grpSpPr>
        <p:sp>
          <p:nvSpPr>
            <p:cNvPr id="56" name="타원 55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58" name="타원 57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687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5" grpId="0"/>
      <p:bldP spid="10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6" y="5158800"/>
            <a:ext cx="23775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416496" y="1454070"/>
            <a:ext cx="9076616" cy="707886"/>
            <a:chOff x="416496" y="1481303"/>
            <a:chExt cx="9076616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920552" y="1539233"/>
                  <a:ext cx="8572560" cy="6116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>
                    <a:defRPr sz="2200" b="1">
                      <a:latin typeface="나눔고딕" pitchFamily="50" charset="-127"/>
                      <a:ea typeface="나눔고딕" pitchFamily="50" charset="-127"/>
                    </a:defRPr>
                  </a:lvl1pPr>
                </a:lstStyle>
                <a:p>
                  <a:pPr>
                    <a:defRPr/>
                  </a:pPr>
                  <a:r>
                    <a:rPr lang="ko-KR" altLang="en-US" sz="2000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지안이네</a:t>
                  </a:r>
                  <a:r>
                    <a:rPr lang="ko-KR" altLang="en-US" sz="20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반은 모두 </a:t>
                  </a:r>
                  <a:r>
                    <a:rPr lang="en-US" altLang="ko-KR" sz="20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12</a:t>
                  </a:r>
                  <a:r>
                    <a:rPr lang="ko-KR" altLang="en-US" sz="20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명입니다</a:t>
                  </a:r>
                  <a:r>
                    <a:rPr lang="en-US" altLang="ko-KR" sz="20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lang="ko-KR" altLang="en-US" sz="2000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지안이네</a:t>
                  </a:r>
                  <a:r>
                    <a:rPr lang="ko-KR" altLang="en-US" sz="20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반의</a:t>
                  </a:r>
                  <a:r>
                    <a:rPr lang="en-US" altLang="ko-KR" sz="105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2000" dirty="0">
                              <a:solidFill>
                                <a:schemeClr val="bg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sz="2000" b="1" i="0" dirty="0" smtClean="0">
                              <a:solidFill>
                                <a:schemeClr val="bg1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2</m:t>
                          </m:r>
                        </m:den>
                      </m:f>
                      <m:r>
                        <a:rPr lang="en-US" altLang="ko-KR" sz="2000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20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  은 몇 명인가요</a:t>
                  </a:r>
                  <a:r>
                    <a:rPr lang="en-US" altLang="ko-KR" sz="20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552" y="1539233"/>
                  <a:ext cx="8572560" cy="61164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11" b="-3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직사각형 82"/>
            <p:cNvSpPr/>
            <p:nvPr/>
          </p:nvSpPr>
          <p:spPr>
            <a:xfrm>
              <a:off x="416496" y="1481303"/>
              <a:ext cx="4748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4000" b="1" dirty="0">
                <a:solidFill>
                  <a:srgbClr val="1FBA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6536999" y="5162400"/>
            <a:ext cx="1683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11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17" name="그룹 116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136" name="그룹 135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38" name="직선 연결선 137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28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0" name="직선 연결선 12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13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9" name="TextBox 128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20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2" name="직선 연결선 12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타원 12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738" y="2405095"/>
            <a:ext cx="7442525" cy="2719627"/>
          </a:xfrm>
          <a:prstGeom prst="rect">
            <a:avLst/>
          </a:prstGeom>
        </p:spPr>
      </p:pic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666350"/>
              </p:ext>
            </p:extLst>
          </p:nvPr>
        </p:nvGraphicFramePr>
        <p:xfrm>
          <a:off x="6537000" y="1485000"/>
          <a:ext cx="360000" cy="7308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2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2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" name="직사각형 62">
            <a:hlinkClick r:id="rId5" action="ppaction://hlinksldjump"/>
          </p:cNvPr>
          <p:cNvSpPr/>
          <p:nvPr/>
        </p:nvSpPr>
        <p:spPr>
          <a:xfrm>
            <a:off x="9015378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6" action="ppaction://hlinksldjump"/>
          </p:cNvPr>
          <p:cNvSpPr/>
          <p:nvPr/>
        </p:nvSpPr>
        <p:spPr>
          <a:xfrm>
            <a:off x="858695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33"/>
          <p:cNvGrpSpPr/>
          <p:nvPr/>
        </p:nvGrpSpPr>
        <p:grpSpPr>
          <a:xfrm>
            <a:off x="7273606" y="5205600"/>
            <a:ext cx="324000" cy="324000"/>
            <a:chOff x="4964713" y="2475902"/>
            <a:chExt cx="405203" cy="405203"/>
          </a:xfrm>
        </p:grpSpPr>
        <p:sp>
          <p:nvSpPr>
            <p:cNvPr id="59" name="타원 58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0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8" name="타원 67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83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34" y="2808313"/>
            <a:ext cx="7799584" cy="1241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416496" y="1454070"/>
            <a:ext cx="9076616" cy="707886"/>
            <a:chOff x="416496" y="1481303"/>
            <a:chExt cx="9076616" cy="707886"/>
          </a:xfrm>
        </p:grpSpPr>
        <p:sp>
          <p:nvSpPr>
            <p:cNvPr id="82" name="TextBox 81"/>
            <p:cNvSpPr txBox="1"/>
            <p:nvPr/>
          </p:nvSpPr>
          <p:spPr>
            <a:xfrm>
              <a:off x="920552" y="1647233"/>
              <a:ext cx="85725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진분수에 </a:t>
              </a:r>
              <a:r>
                <a:rPr lang="ko-KR" altLang="en-US" sz="2000" dirty="0" smtClean="0">
                  <a:solidFill>
                    <a:srgbClr val="EC008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</a:t>
              </a:r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가분수에</a:t>
              </a:r>
              <a:r>
                <a:rPr lang="ko-KR" altLang="en-US" sz="2000" dirty="0" smtClean="0">
                  <a:solidFill>
                    <a:srgbClr val="EC008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>
                  <a:solidFill>
                    <a:srgbClr val="EC008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△</a:t>
              </a:r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 하세요</a:t>
              </a:r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16496" y="1481303"/>
              <a:ext cx="4956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4000" b="1" dirty="0">
                <a:solidFill>
                  <a:srgbClr val="1FBA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9" name="타원 8"/>
          <p:cNvSpPr/>
          <p:nvPr/>
        </p:nvSpPr>
        <p:spPr>
          <a:xfrm>
            <a:off x="1818900" y="3009600"/>
            <a:ext cx="838800" cy="838800"/>
          </a:xfrm>
          <a:prstGeom prst="ellipse">
            <a:avLst/>
          </a:prstGeom>
          <a:noFill/>
          <a:ln>
            <a:solidFill>
              <a:srgbClr val="00A9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4554000" y="3009600"/>
            <a:ext cx="838800" cy="838800"/>
          </a:xfrm>
          <a:prstGeom prst="ellipse">
            <a:avLst/>
          </a:prstGeom>
          <a:noFill/>
          <a:ln>
            <a:solidFill>
              <a:srgbClr val="00A9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672000" y="3009600"/>
            <a:ext cx="838800" cy="838800"/>
          </a:xfrm>
          <a:prstGeom prst="ellipse">
            <a:avLst/>
          </a:prstGeom>
          <a:noFill/>
          <a:ln>
            <a:solidFill>
              <a:srgbClr val="00A9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7394400" y="3009600"/>
            <a:ext cx="838800" cy="838800"/>
          </a:xfrm>
          <a:prstGeom prst="ellipse">
            <a:avLst/>
          </a:prstGeom>
          <a:noFill/>
          <a:ln>
            <a:solidFill>
              <a:srgbClr val="00A9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>
            <a:off x="5454000" y="3009600"/>
            <a:ext cx="838800" cy="838800"/>
          </a:xfrm>
          <a:prstGeom prst="triangle">
            <a:avLst/>
          </a:prstGeom>
          <a:noFill/>
          <a:ln>
            <a:solidFill>
              <a:srgbClr val="00A9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6417530" y="3009600"/>
            <a:ext cx="838800" cy="838800"/>
          </a:xfrm>
          <a:prstGeom prst="triangle">
            <a:avLst/>
          </a:prstGeom>
          <a:noFill/>
          <a:ln>
            <a:solidFill>
              <a:srgbClr val="00A9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9" name="이등변 삼각형 118"/>
          <p:cNvSpPr/>
          <p:nvPr/>
        </p:nvSpPr>
        <p:spPr>
          <a:xfrm>
            <a:off x="2790000" y="3009600"/>
            <a:ext cx="838800" cy="838800"/>
          </a:xfrm>
          <a:prstGeom prst="triangle">
            <a:avLst/>
          </a:prstGeom>
          <a:noFill/>
          <a:ln>
            <a:solidFill>
              <a:srgbClr val="00A9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11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20" name="그룹 119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139" name="그룹 138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1" name="직선 연결선 14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TextBox 139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31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3" name="직선 연결선 13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2" name="TextBox 131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23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5" name="직선 연결선 12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4" name="TextBox 123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0" name="직사각형 59">
            <a:hlinkClick r:id="rId4" action="ppaction://hlinksldjump"/>
          </p:cNvPr>
          <p:cNvSpPr/>
          <p:nvPr/>
        </p:nvSpPr>
        <p:spPr>
          <a:xfrm>
            <a:off x="9015378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5" action="ppaction://hlinksldjump"/>
          </p:cNvPr>
          <p:cNvSpPr/>
          <p:nvPr/>
        </p:nvSpPr>
        <p:spPr>
          <a:xfrm>
            <a:off x="858695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33"/>
          <p:cNvGrpSpPr/>
          <p:nvPr/>
        </p:nvGrpSpPr>
        <p:grpSpPr>
          <a:xfrm>
            <a:off x="4792326" y="3267000"/>
            <a:ext cx="324000" cy="324000"/>
            <a:chOff x="4964713" y="2475902"/>
            <a:chExt cx="405203" cy="405203"/>
          </a:xfrm>
        </p:grpSpPr>
        <p:sp>
          <p:nvSpPr>
            <p:cNvPr id="65" name="타원 6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5" name="타원 84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82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0" grpId="0" animBg="1"/>
      <p:bldP spid="111" grpId="0" animBg="1"/>
      <p:bldP spid="114" grpId="0" animBg="1"/>
      <p:bldP spid="10" grpId="0" animBg="1"/>
      <p:bldP spid="117" grpId="0" animBg="1"/>
      <p:bldP spid="1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76" y="2898712"/>
            <a:ext cx="6519624" cy="1060577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416496" y="1454070"/>
            <a:ext cx="9076616" cy="707886"/>
            <a:chOff x="416496" y="1481303"/>
            <a:chExt cx="9076616" cy="707886"/>
          </a:xfrm>
        </p:grpSpPr>
        <p:sp>
          <p:nvSpPr>
            <p:cNvPr id="82" name="TextBox 81"/>
            <p:cNvSpPr txBox="1"/>
            <p:nvPr/>
          </p:nvSpPr>
          <p:spPr>
            <a:xfrm>
              <a:off x="920552" y="1647233"/>
              <a:ext cx="85725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대분수는 가분수로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가분수는 대분수로 나타내 보세요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16496" y="1481303"/>
              <a:ext cx="4956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4000" b="1" dirty="0">
                <a:solidFill>
                  <a:srgbClr val="1FBA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11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19" name="그룹 118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138" name="그룹 137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0" name="직선 연결선 139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30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2" name="직선 연결선 13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TextBox 130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22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4" name="직선 연결선 12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2633535" y="3211200"/>
            <a:ext cx="580141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200" b="1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r>
              <a:rPr lang="en-US" altLang="ko-KR" sz="2000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20131"/>
              </p:ext>
            </p:extLst>
          </p:nvPr>
        </p:nvGraphicFramePr>
        <p:xfrm>
          <a:off x="2923606" y="3056792"/>
          <a:ext cx="360000" cy="7308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980489"/>
              </p:ext>
            </p:extLst>
          </p:nvPr>
        </p:nvGraphicFramePr>
        <p:xfrm>
          <a:off x="5065242" y="3056792"/>
          <a:ext cx="540000" cy="7308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21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681609"/>
              </p:ext>
            </p:extLst>
          </p:nvPr>
        </p:nvGraphicFramePr>
        <p:xfrm>
          <a:off x="7545000" y="3056792"/>
          <a:ext cx="540000" cy="7308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" name="직사각형 86">
            <a:hlinkClick r:id="rId4" action="ppaction://hlinksldjump"/>
          </p:cNvPr>
          <p:cNvSpPr/>
          <p:nvPr/>
        </p:nvSpPr>
        <p:spPr>
          <a:xfrm>
            <a:off x="9015378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hlinkClick r:id="rId5" action="ppaction://hlinksldjump"/>
          </p:cNvPr>
          <p:cNvSpPr/>
          <p:nvPr/>
        </p:nvSpPr>
        <p:spPr>
          <a:xfrm>
            <a:off x="858695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33"/>
          <p:cNvGrpSpPr/>
          <p:nvPr/>
        </p:nvGrpSpPr>
        <p:grpSpPr>
          <a:xfrm>
            <a:off x="2862981" y="3234839"/>
            <a:ext cx="324000" cy="324000"/>
            <a:chOff x="4964713" y="2475902"/>
            <a:chExt cx="405203" cy="405203"/>
          </a:xfrm>
        </p:grpSpPr>
        <p:sp>
          <p:nvSpPr>
            <p:cNvPr id="62" name="타원 61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3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</p:spPr>
        </p:pic>
        <p:sp>
          <p:nvSpPr>
            <p:cNvPr id="65" name="타원 64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0" name="그룹 33"/>
          <p:cNvGrpSpPr/>
          <p:nvPr/>
        </p:nvGrpSpPr>
        <p:grpSpPr>
          <a:xfrm>
            <a:off x="5173242" y="3234839"/>
            <a:ext cx="324000" cy="324000"/>
            <a:chOff x="4964713" y="2475902"/>
            <a:chExt cx="405203" cy="405203"/>
          </a:xfrm>
        </p:grpSpPr>
        <p:sp>
          <p:nvSpPr>
            <p:cNvPr id="91" name="타원 90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2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4" name="그룹 33"/>
          <p:cNvGrpSpPr/>
          <p:nvPr/>
        </p:nvGrpSpPr>
        <p:grpSpPr>
          <a:xfrm>
            <a:off x="7653000" y="3234839"/>
            <a:ext cx="324000" cy="324000"/>
            <a:chOff x="4964713" y="2475902"/>
            <a:chExt cx="405203" cy="405203"/>
          </a:xfrm>
        </p:grpSpPr>
        <p:sp>
          <p:nvSpPr>
            <p:cNvPr id="95" name="타원 9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6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</p:spPr>
        </p:pic>
        <p:sp>
          <p:nvSpPr>
            <p:cNvPr id="97" name="타원 96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416496" y="1454070"/>
            <a:ext cx="9076616" cy="707886"/>
            <a:chOff x="416496" y="1481303"/>
            <a:chExt cx="9076616" cy="707886"/>
          </a:xfrm>
        </p:grpSpPr>
        <p:sp>
          <p:nvSpPr>
            <p:cNvPr id="82" name="TextBox 81"/>
            <p:cNvSpPr txBox="1"/>
            <p:nvPr/>
          </p:nvSpPr>
          <p:spPr>
            <a:xfrm>
              <a:off x="920552" y="1647233"/>
              <a:ext cx="85725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큰 분수는 빨간색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작은 분수는 파란색으로 색칠해 보세요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16496" y="1481303"/>
              <a:ext cx="4956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4000" b="1" dirty="0">
                <a:solidFill>
                  <a:srgbClr val="1FBA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74" y="2684214"/>
            <a:ext cx="7274652" cy="14895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52354" y="2959222"/>
            <a:ext cx="1317600" cy="1047600"/>
          </a:xfrm>
          <a:prstGeom prst="rect">
            <a:avLst/>
          </a:prstGeom>
          <a:solidFill>
            <a:srgbClr val="00A9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767977" y="2959371"/>
            <a:ext cx="1317600" cy="1047600"/>
          </a:xfrm>
          <a:prstGeom prst="rect">
            <a:avLst/>
          </a:prstGeom>
          <a:solidFill>
            <a:srgbClr val="EC313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6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66" name="그룹 65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95" name="그룹 94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97" name="직선 연결선 96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87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9" name="직선 연결선 8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모서리가 둥근 직사각형 9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8" name="TextBox 87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69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71" name="직선 연결선 7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모서리가 둥근 직사각형 8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6" name="직사각형 55">
            <a:hlinkClick r:id="rId4" action="ppaction://hlinksldjump"/>
          </p:cNvPr>
          <p:cNvSpPr/>
          <p:nvPr/>
        </p:nvSpPr>
        <p:spPr>
          <a:xfrm>
            <a:off x="9015378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hlinkClick r:id="rId5" action="ppaction://hlinksldjump"/>
          </p:cNvPr>
          <p:cNvSpPr/>
          <p:nvPr/>
        </p:nvSpPr>
        <p:spPr>
          <a:xfrm>
            <a:off x="858695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33"/>
          <p:cNvGrpSpPr/>
          <p:nvPr/>
        </p:nvGrpSpPr>
        <p:grpSpPr>
          <a:xfrm>
            <a:off x="4856965" y="3321022"/>
            <a:ext cx="324000" cy="324000"/>
            <a:chOff x="4964713" y="2475902"/>
            <a:chExt cx="405203" cy="405203"/>
          </a:xfrm>
        </p:grpSpPr>
        <p:sp>
          <p:nvSpPr>
            <p:cNvPr id="59" name="타원 58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2" name="타원 61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9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제목 1"/>
          <p:cNvSpPr txBox="1">
            <a:spLocks/>
          </p:cNvSpPr>
          <p:nvPr/>
        </p:nvSpPr>
        <p:spPr>
          <a:xfrm>
            <a:off x="3921018" y="2605770"/>
            <a:ext cx="5125522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ko-KR" altLang="en-US" sz="4000" noProof="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분수의 덧셈을 </a:t>
            </a:r>
            <a:endParaRPr lang="en-US" altLang="ko-KR" sz="4000" noProof="0" dirty="0" smtClean="0"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kumimoji="0" lang="ko-KR" altLang="en-US" sz="4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해 볼까요</a:t>
            </a:r>
            <a:r>
              <a:rPr lang="en-US" altLang="ko-KR" sz="400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(1)</a:t>
            </a:r>
            <a:endParaRPr kumimoji="0" lang="en-US" altLang="ko-K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50795" y="2136699"/>
            <a:ext cx="2572441" cy="2584603"/>
            <a:chOff x="1050795" y="2136699"/>
            <a:chExt cx="2572441" cy="2584603"/>
          </a:xfrm>
        </p:grpSpPr>
        <p:grpSp>
          <p:nvGrpSpPr>
            <p:cNvPr id="186" name="Group 851"/>
            <p:cNvGrpSpPr>
              <a:grpSpLocks noChangeAspect="1"/>
            </p:cNvGrpSpPr>
            <p:nvPr/>
          </p:nvGrpSpPr>
          <p:grpSpPr bwMode="auto">
            <a:xfrm>
              <a:off x="1301171" y="2390775"/>
              <a:ext cx="2071688" cy="2076450"/>
              <a:chOff x="810" y="1572"/>
              <a:chExt cx="1305" cy="1308"/>
            </a:xfrm>
          </p:grpSpPr>
          <p:sp>
            <p:nvSpPr>
              <p:cNvPr id="187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8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9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0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1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93" name="그림 192" descr="원  외부 점선 .eps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>
              <a:off x="1050795" y="2136699"/>
              <a:ext cx="2572441" cy="2584603"/>
            </a:xfrm>
            <a:prstGeom prst="rect">
              <a:avLst/>
            </a:prstGeom>
          </p:spPr>
        </p:pic>
        <p:sp>
          <p:nvSpPr>
            <p:cNvPr id="194" name="타원 193"/>
            <p:cNvSpPr/>
            <p:nvPr/>
          </p:nvSpPr>
          <p:spPr>
            <a:xfrm>
              <a:off x="1505069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1587600" y="3105835"/>
            <a:ext cx="15012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43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다음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50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4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276217" y="6189064"/>
            <a:ext cx="428628" cy="428628"/>
            <a:chOff x="8371314" y="6192000"/>
            <a:chExt cx="428628" cy="428628"/>
          </a:xfrm>
        </p:grpSpPr>
        <p:sp>
          <p:nvSpPr>
            <p:cNvPr id="40" name="타원 39"/>
            <p:cNvSpPr/>
            <p:nvPr/>
          </p:nvSpPr>
          <p:spPr>
            <a:xfrm>
              <a:off x="8371314" y="6192000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이등변 삼각형 40">
              <a:hlinkClick r:id="" action="ppaction://hlinkshowjump?jump=previousslide"/>
            </p:cNvPr>
            <p:cNvSpPr/>
            <p:nvPr/>
          </p:nvSpPr>
          <p:spPr>
            <a:xfrm rot="16200000">
              <a:off x="8450604" y="6334876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38" name="Picture 4" descr="C:\Users\shs\Desktop\bar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9046540" y="0"/>
            <a:ext cx="857256" cy="428604"/>
          </a:xfrm>
          <a:prstGeom prst="rect">
            <a:avLst/>
          </a:prstGeom>
          <a:noFill/>
        </p:spPr>
      </p:pic>
      <p:sp>
        <p:nvSpPr>
          <p:cNvPr id="73" name="직사각형 72"/>
          <p:cNvSpPr/>
          <p:nvPr/>
        </p:nvSpPr>
        <p:spPr>
          <a:xfrm>
            <a:off x="5961000" y="0"/>
            <a:ext cx="3168000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1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1269001"/>
            <a:ext cx="8030095" cy="4605251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20" name="그룹 219"/>
          <p:cNvGrpSpPr/>
          <p:nvPr/>
        </p:nvGrpSpPr>
        <p:grpSpPr>
          <a:xfrm>
            <a:off x="7738470" y="0"/>
            <a:ext cx="2111130" cy="687388"/>
            <a:chOff x="7738470" y="0"/>
            <a:chExt cx="2111130" cy="687388"/>
          </a:xfrm>
        </p:grpSpPr>
        <p:pic>
          <p:nvPicPr>
            <p:cNvPr id="22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222" name="그룹 221"/>
            <p:cNvGrpSpPr/>
            <p:nvPr/>
          </p:nvGrpSpPr>
          <p:grpSpPr>
            <a:xfrm>
              <a:off x="9417600" y="0"/>
              <a:ext cx="432000" cy="607290"/>
              <a:chOff x="5559483" y="642918"/>
              <a:chExt cx="432000" cy="607290"/>
            </a:xfrm>
          </p:grpSpPr>
          <p:grpSp>
            <p:nvGrpSpPr>
              <p:cNvPr id="241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243" name="직선 연결선 24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4" name="모서리가 둥근 직사각형 24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모서리가 둥근 직사각형 24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모서리가 둥근 직사각형 24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모서리가 둥근 직사각형 24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2" name="TextBox 241"/>
              <p:cNvSpPr txBox="1"/>
              <p:nvPr/>
            </p:nvSpPr>
            <p:spPr>
              <a:xfrm>
                <a:off x="5559483" y="880876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223" name="그룹 222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233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235" name="직선 연결선 23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모서리가 둥근 직사각형 23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타원 23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모서리가 둥근 직사각형 23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모서리가 둥근 직사각형 23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모서리가 둥근 직사각형 23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4" name="TextBox 233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4" name="그룹 223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225" name="그룹 224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227" name="직선 연결선 226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모서리가 둥근 직사각형 22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모서리가 둥근 직사각형 22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모서리가 둥근 직사각형 23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모서리가 둥근 직사각형 23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6" name="TextBox 225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sp>
        <p:nvSpPr>
          <p:cNvPr id="54" name="직사각형 53">
            <a:hlinkClick r:id="rId4" action="ppaction://hlinksldjump"/>
          </p:cNvPr>
          <p:cNvSpPr/>
          <p:nvPr/>
        </p:nvSpPr>
        <p:spPr>
          <a:xfrm>
            <a:off x="9015378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5" action="ppaction://hlinksldjump"/>
          </p:cNvPr>
          <p:cNvSpPr/>
          <p:nvPr/>
        </p:nvSpPr>
        <p:spPr>
          <a:xfrm>
            <a:off x="9417600" y="271596"/>
            <a:ext cx="432000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546938" y="967032"/>
            <a:ext cx="8736074" cy="400110"/>
            <a:chOff x="546938" y="981000"/>
            <a:chExt cx="8736074" cy="400110"/>
          </a:xfrm>
        </p:grpSpPr>
        <p:sp>
          <p:nvSpPr>
            <p:cNvPr id="73" name="TextBox 72"/>
            <p:cNvSpPr txBox="1"/>
            <p:nvPr/>
          </p:nvSpPr>
          <p:spPr>
            <a:xfrm>
              <a:off x="710452" y="981000"/>
              <a:ext cx="85725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 속 상황을 살펴봅시다</a:t>
              </a:r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546938" y="1103238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5" name="그림 74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7600" y="952075"/>
            <a:ext cx="50688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00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42925" y="3260015"/>
            <a:ext cx="8820149" cy="1241170"/>
            <a:chOff x="542925" y="3260015"/>
            <a:chExt cx="8820149" cy="1241170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542925" y="3709185"/>
              <a:ext cx="8820149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546938" y="3260015"/>
              <a:ext cx="8736074" cy="400110"/>
              <a:chOff x="546938" y="4250623"/>
              <a:chExt cx="8736074" cy="400110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710452" y="4250623"/>
                <a:ext cx="857256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다른 사람과 같이 음식을 만들어 본 경험이 있나요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546938" y="4397690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542925" y="4641837"/>
            <a:ext cx="8820149" cy="1241170"/>
            <a:chOff x="542925" y="4641837"/>
            <a:chExt cx="8820149" cy="1241170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542925" y="5091007"/>
              <a:ext cx="8820149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546938" y="4641837"/>
              <a:ext cx="8736074" cy="400110"/>
              <a:chOff x="546938" y="4250623"/>
              <a:chExt cx="8736074" cy="400110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710452" y="4250623"/>
                <a:ext cx="857256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친구들은 무엇을 하고 있나요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</a:p>
            </p:txBody>
          </p:sp>
          <p:sp>
            <p:nvSpPr>
              <p:cNvPr id="118" name="타원 117"/>
              <p:cNvSpPr/>
              <p:nvPr/>
            </p:nvSpPr>
            <p:spPr>
              <a:xfrm>
                <a:off x="546938" y="4397690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767295" y="3903945"/>
            <a:ext cx="8257100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야영 가서 아빠와 함께 라면을 끓여 보았습니다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67295" y="5286345"/>
            <a:ext cx="8257100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쌀로 만든 케이크를 나누어 먹으려고 합니다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7738470" y="0"/>
            <a:ext cx="2111130" cy="687388"/>
            <a:chOff x="7738470" y="0"/>
            <a:chExt cx="2111130" cy="687388"/>
          </a:xfrm>
        </p:grpSpPr>
        <p:pic>
          <p:nvPicPr>
            <p:cNvPr id="21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212" name="그룹 211"/>
            <p:cNvGrpSpPr/>
            <p:nvPr/>
          </p:nvGrpSpPr>
          <p:grpSpPr>
            <a:xfrm>
              <a:off x="9417600" y="0"/>
              <a:ext cx="432000" cy="607290"/>
              <a:chOff x="5559483" y="642918"/>
              <a:chExt cx="432000" cy="607290"/>
            </a:xfrm>
          </p:grpSpPr>
          <p:grpSp>
            <p:nvGrpSpPr>
              <p:cNvPr id="231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233" name="직선 연결선 23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모서리가 둥근 직사각형 23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모서리가 둥근 직사각형 23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모서리가 둥근 직사각형 23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모서리가 둥근 직사각형 23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2" name="TextBox 231"/>
              <p:cNvSpPr txBox="1"/>
              <p:nvPr/>
            </p:nvSpPr>
            <p:spPr>
              <a:xfrm>
                <a:off x="5559483" y="880876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213" name="그룹 212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223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225" name="직선 연결선 22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모서리가 둥근 직사각형 22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모서리가 둥근 직사각형 22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모서리가 둥근 직사각형 22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모서리가 둥근 직사각형 22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4" name="TextBox 223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215" name="그룹 214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217" name="직선 연결선 216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8" name="모서리가 둥근 직사각형 21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모서리가 둥근 직사각형 21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모서리가 둥근 직사각형 22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모서리가 둥근 직사각형 22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6" name="TextBox 215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sp>
        <p:nvSpPr>
          <p:cNvPr id="76" name="직사각형 75">
            <a:hlinkClick r:id="rId3" action="ppaction://hlinksldjump"/>
          </p:cNvPr>
          <p:cNvSpPr/>
          <p:nvPr/>
        </p:nvSpPr>
        <p:spPr>
          <a:xfrm>
            <a:off x="9015378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hlinkClick r:id="rId4" action="ppaction://hlinksldjump"/>
          </p:cNvPr>
          <p:cNvSpPr/>
          <p:nvPr/>
        </p:nvSpPr>
        <p:spPr>
          <a:xfrm>
            <a:off x="944380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393000" y="906223"/>
            <a:ext cx="576000" cy="513714"/>
            <a:chOff x="6393000" y="906223"/>
            <a:chExt cx="576000" cy="513714"/>
          </a:xfrm>
        </p:grpSpPr>
        <p:grpSp>
          <p:nvGrpSpPr>
            <p:cNvPr id="239" name="그룹 238"/>
            <p:cNvGrpSpPr/>
            <p:nvPr/>
          </p:nvGrpSpPr>
          <p:grpSpPr>
            <a:xfrm>
              <a:off x="6562916" y="996867"/>
              <a:ext cx="252000" cy="252000"/>
              <a:chOff x="7515401" y="1584373"/>
              <a:chExt cx="223069" cy="225604"/>
            </a:xfrm>
          </p:grpSpPr>
          <p:sp>
            <p:nvSpPr>
              <p:cNvPr id="240" name="모서리가 둥근 직사각형 239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1" name="그룹 240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242" name="모서리가 둥근 직사각형 241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모서리가 둥근 직사각형 242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" name="직사각형 2">
              <a:hlinkClick r:id="" action="ppaction://customshow?id=0&amp;return=true"/>
            </p:cNvPr>
            <p:cNvSpPr/>
            <p:nvPr/>
          </p:nvSpPr>
          <p:spPr>
            <a:xfrm>
              <a:off x="6393000" y="906223"/>
              <a:ext cx="576000" cy="5137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33"/>
          <p:cNvGrpSpPr/>
          <p:nvPr/>
        </p:nvGrpSpPr>
        <p:grpSpPr>
          <a:xfrm>
            <a:off x="4790999" y="3976624"/>
            <a:ext cx="324000" cy="324000"/>
            <a:chOff x="4964713" y="2475902"/>
            <a:chExt cx="405203" cy="405203"/>
          </a:xfrm>
        </p:grpSpPr>
        <p:sp>
          <p:nvSpPr>
            <p:cNvPr id="98" name="타원 9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00" name="타원 99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1" name="그룹 33"/>
          <p:cNvGrpSpPr/>
          <p:nvPr/>
        </p:nvGrpSpPr>
        <p:grpSpPr>
          <a:xfrm>
            <a:off x="4790999" y="5325007"/>
            <a:ext cx="324000" cy="324000"/>
            <a:chOff x="4964713" y="2475902"/>
            <a:chExt cx="405203" cy="405203"/>
          </a:xfrm>
        </p:grpSpPr>
        <p:sp>
          <p:nvSpPr>
            <p:cNvPr id="102" name="타원 101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3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04" name="타원 103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10" y="976891"/>
            <a:ext cx="2737345" cy="17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1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42925" y="3260015"/>
            <a:ext cx="8820149" cy="1241170"/>
            <a:chOff x="542925" y="3260015"/>
            <a:chExt cx="8820149" cy="1241170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542925" y="3709185"/>
              <a:ext cx="8820149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546938" y="3260015"/>
              <a:ext cx="8736074" cy="400110"/>
              <a:chOff x="546938" y="4250623"/>
              <a:chExt cx="8736074" cy="400110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710452" y="4250623"/>
                <a:ext cx="857256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sz="20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쌀케이크를</a:t>
                </a:r>
                <a:r>
                  <a:rPr lang="ko-KR" altLang="en-US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친구들과 어떻게 나누어 먹을 수 있을까요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546938" y="438986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542925" y="4641837"/>
            <a:ext cx="8820149" cy="1241170"/>
            <a:chOff x="542925" y="4641837"/>
            <a:chExt cx="8820149" cy="1241170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542925" y="5091007"/>
              <a:ext cx="8820149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546938" y="4641837"/>
              <a:ext cx="8736074" cy="400110"/>
              <a:chOff x="546938" y="4250623"/>
              <a:chExt cx="8736074" cy="400110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710452" y="4250623"/>
                <a:ext cx="857256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접시에 담은 </a:t>
                </a:r>
                <a:r>
                  <a:rPr lang="ko-KR" altLang="en-US" sz="20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쌀케이크의</a:t>
                </a:r>
                <a:r>
                  <a:rPr lang="ko-KR" altLang="en-US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양을 분수로 어떻게 나타낼 수 있을까요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</a:p>
            </p:txBody>
          </p:sp>
          <p:sp>
            <p:nvSpPr>
              <p:cNvPr id="118" name="타원 117"/>
              <p:cNvSpPr/>
              <p:nvPr/>
            </p:nvSpPr>
            <p:spPr>
              <a:xfrm>
                <a:off x="546938" y="4397690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767295" y="3903945"/>
            <a:ext cx="8257100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수만큼 똑같이 나누어 먹는 것이 좋을 것 같습니다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67295" y="5286345"/>
            <a:ext cx="8257100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조각이     개이므로     입니다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10" name="그룹 209"/>
          <p:cNvGrpSpPr/>
          <p:nvPr/>
        </p:nvGrpSpPr>
        <p:grpSpPr>
          <a:xfrm>
            <a:off x="7738470" y="0"/>
            <a:ext cx="2111130" cy="687388"/>
            <a:chOff x="7738470" y="0"/>
            <a:chExt cx="2111130" cy="687388"/>
          </a:xfrm>
        </p:grpSpPr>
        <p:pic>
          <p:nvPicPr>
            <p:cNvPr id="21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212" name="그룹 211"/>
            <p:cNvGrpSpPr/>
            <p:nvPr/>
          </p:nvGrpSpPr>
          <p:grpSpPr>
            <a:xfrm>
              <a:off x="9417600" y="0"/>
              <a:ext cx="432000" cy="607290"/>
              <a:chOff x="5559483" y="642918"/>
              <a:chExt cx="432000" cy="607290"/>
            </a:xfrm>
          </p:grpSpPr>
          <p:grpSp>
            <p:nvGrpSpPr>
              <p:cNvPr id="231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233" name="직선 연결선 23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모서리가 둥근 직사각형 23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모서리가 둥근 직사각형 23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모서리가 둥근 직사각형 23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모서리가 둥근 직사각형 23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2" name="TextBox 231"/>
              <p:cNvSpPr txBox="1"/>
              <p:nvPr/>
            </p:nvSpPr>
            <p:spPr>
              <a:xfrm>
                <a:off x="5559483" y="880876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213" name="그룹 212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223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225" name="직선 연결선 22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모서리가 둥근 직사각형 22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모서리가 둥근 직사각형 22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모서리가 둥근 직사각형 22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모서리가 둥근 직사각형 22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4" name="TextBox 223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215" name="그룹 214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217" name="직선 연결선 216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8" name="모서리가 둥근 직사각형 21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모서리가 둥근 직사각형 21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모서리가 둥근 직사각형 22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모서리가 둥근 직사각형 22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6" name="TextBox 215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sp>
        <p:nvSpPr>
          <p:cNvPr id="76" name="직사각형 75">
            <a:hlinkClick r:id="rId3" action="ppaction://hlinksldjump"/>
          </p:cNvPr>
          <p:cNvSpPr/>
          <p:nvPr/>
        </p:nvSpPr>
        <p:spPr>
          <a:xfrm>
            <a:off x="9015378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hlinkClick r:id="rId4" action="ppaction://hlinksldjump"/>
          </p:cNvPr>
          <p:cNvSpPr/>
          <p:nvPr/>
        </p:nvSpPr>
        <p:spPr>
          <a:xfrm>
            <a:off x="944380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00011"/>
              </p:ext>
            </p:extLst>
          </p:nvPr>
        </p:nvGraphicFramePr>
        <p:xfrm>
          <a:off x="2448000" y="5166000"/>
          <a:ext cx="292821" cy="6936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92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kumimoji="0" lang="ko-KR" altLang="en-US" sz="20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20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89278"/>
              </p:ext>
            </p:extLst>
          </p:nvPr>
        </p:nvGraphicFramePr>
        <p:xfrm>
          <a:off x="3906000" y="5166000"/>
          <a:ext cx="292821" cy="6936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92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6" name="그룹 33"/>
          <p:cNvGrpSpPr/>
          <p:nvPr/>
        </p:nvGrpSpPr>
        <p:grpSpPr>
          <a:xfrm>
            <a:off x="4790999" y="3939281"/>
            <a:ext cx="324000" cy="324000"/>
            <a:chOff x="4964713" y="2475902"/>
            <a:chExt cx="405203" cy="405203"/>
          </a:xfrm>
        </p:grpSpPr>
        <p:sp>
          <p:nvSpPr>
            <p:cNvPr id="107" name="타원 10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09" name="타원 10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0" name="그룹 33"/>
          <p:cNvGrpSpPr/>
          <p:nvPr/>
        </p:nvGrpSpPr>
        <p:grpSpPr>
          <a:xfrm>
            <a:off x="4790999" y="5325007"/>
            <a:ext cx="324000" cy="324000"/>
            <a:chOff x="4964713" y="2475902"/>
            <a:chExt cx="405203" cy="405203"/>
          </a:xfrm>
        </p:grpSpPr>
        <p:sp>
          <p:nvSpPr>
            <p:cNvPr id="111" name="타원 110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2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13" name="타원 112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93000" y="906223"/>
            <a:ext cx="576000" cy="513714"/>
            <a:chOff x="6393000" y="906223"/>
            <a:chExt cx="576000" cy="513714"/>
          </a:xfrm>
        </p:grpSpPr>
        <p:grpSp>
          <p:nvGrpSpPr>
            <p:cNvPr id="81" name="그룹 80"/>
            <p:cNvGrpSpPr/>
            <p:nvPr/>
          </p:nvGrpSpPr>
          <p:grpSpPr>
            <a:xfrm>
              <a:off x="6562916" y="996867"/>
              <a:ext cx="252000" cy="252000"/>
              <a:chOff x="7515401" y="1584373"/>
              <a:chExt cx="223069" cy="225604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모서리가 둥근 직사각형 87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2" name="직사각형 81">
              <a:hlinkClick r:id="" action="ppaction://customshow?id=0&amp;return=true"/>
            </p:cNvPr>
            <p:cNvSpPr/>
            <p:nvPr/>
          </p:nvSpPr>
          <p:spPr>
            <a:xfrm>
              <a:off x="6393000" y="906223"/>
              <a:ext cx="576000" cy="5137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10" y="976891"/>
            <a:ext cx="2737345" cy="17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2925" y="3260015"/>
            <a:ext cx="8820149" cy="1961170"/>
            <a:chOff x="542925" y="3260015"/>
            <a:chExt cx="8820149" cy="1961170"/>
          </a:xfrm>
        </p:grpSpPr>
        <p:sp>
          <p:nvSpPr>
            <p:cNvPr id="234" name="모서리가 둥근 직사각형 233"/>
            <p:cNvSpPr/>
            <p:nvPr/>
          </p:nvSpPr>
          <p:spPr>
            <a:xfrm>
              <a:off x="542925" y="3709185"/>
              <a:ext cx="8820149" cy="151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36" name="그룹 235"/>
            <p:cNvGrpSpPr/>
            <p:nvPr/>
          </p:nvGrpSpPr>
          <p:grpSpPr>
            <a:xfrm>
              <a:off x="546938" y="3260015"/>
              <a:ext cx="8736074" cy="400110"/>
              <a:chOff x="546938" y="4250623"/>
              <a:chExt cx="8736074" cy="400110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710452" y="4250623"/>
                <a:ext cx="857256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접시에 덜고 남아 있는 케이크의 양을 분수로 어떻게 나타낼 수 있을까요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</a:p>
            </p:txBody>
          </p:sp>
          <p:sp>
            <p:nvSpPr>
              <p:cNvPr id="238" name="타원 237"/>
              <p:cNvSpPr/>
              <p:nvPr/>
            </p:nvSpPr>
            <p:spPr>
              <a:xfrm>
                <a:off x="546938" y="438986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546938" y="5446038"/>
            <a:ext cx="8736074" cy="400110"/>
            <a:chOff x="546938" y="4250623"/>
            <a:chExt cx="8736074" cy="400110"/>
          </a:xfrm>
        </p:grpSpPr>
        <p:sp>
          <p:nvSpPr>
            <p:cNvPr id="83" name="TextBox 82"/>
            <p:cNvSpPr txBox="1"/>
            <p:nvPr/>
          </p:nvSpPr>
          <p:spPr>
            <a:xfrm>
              <a:off x="710452" y="4250623"/>
              <a:ext cx="85725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분수의 덧셈과 뺄셈은 언제 필요할까요</a:t>
              </a:r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546938" y="4397690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7738470" y="0"/>
            <a:ext cx="2111130" cy="687388"/>
            <a:chOff x="7738470" y="0"/>
            <a:chExt cx="2111130" cy="687388"/>
          </a:xfrm>
        </p:grpSpPr>
        <p:pic>
          <p:nvPicPr>
            <p:cNvPr id="19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200" name="그룹 199"/>
            <p:cNvGrpSpPr/>
            <p:nvPr/>
          </p:nvGrpSpPr>
          <p:grpSpPr>
            <a:xfrm>
              <a:off x="9417600" y="0"/>
              <a:ext cx="432000" cy="607290"/>
              <a:chOff x="5559483" y="642918"/>
              <a:chExt cx="432000" cy="607290"/>
            </a:xfrm>
          </p:grpSpPr>
          <p:grpSp>
            <p:nvGrpSpPr>
              <p:cNvPr id="219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221" name="직선 연결선 22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2" name="모서리가 둥근 직사각형 22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타원 22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모서리가 둥근 직사각형 22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모서리가 둥근 직사각형 22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모서리가 둥근 직사각형 22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5559483" y="880876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201" name="그룹 200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211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213" name="직선 연결선 21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모서리가 둥근 직사각형 21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타원 21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모서리가 둥근 직사각형 21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모서리가 둥근 직사각형 21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모서리가 둥근 직사각형 21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2" name="TextBox 211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2" name="그룹 201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203" name="그룹 202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205" name="직선 연결선 204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모서리가 둥근 직사각형 20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타원 20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모서리가 둥근 직사각형 20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모서리가 둥근 직사각형 20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모서리가 둥근 직사각형 20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4" name="TextBox 203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sp>
        <p:nvSpPr>
          <p:cNvPr id="235" name="TextBox 234"/>
          <p:cNvSpPr txBox="1"/>
          <p:nvPr/>
        </p:nvSpPr>
        <p:spPr>
          <a:xfrm>
            <a:off x="786345" y="3795350"/>
            <a:ext cx="825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    를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빼면 될 것 같습니다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조각이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개이므로      정도일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 같습니다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239" name="표 2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79752"/>
              </p:ext>
            </p:extLst>
          </p:nvPr>
        </p:nvGraphicFramePr>
        <p:xfrm>
          <a:off x="2026800" y="3834000"/>
          <a:ext cx="292821" cy="6936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92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0" name="표 2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721693"/>
              </p:ext>
            </p:extLst>
          </p:nvPr>
        </p:nvGraphicFramePr>
        <p:xfrm>
          <a:off x="2448000" y="4374000"/>
          <a:ext cx="292821" cy="6936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92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1" name="표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51750"/>
              </p:ext>
            </p:extLst>
          </p:nvPr>
        </p:nvGraphicFramePr>
        <p:xfrm>
          <a:off x="3906000" y="4374000"/>
          <a:ext cx="292821" cy="6936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92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직사각형 70">
            <a:hlinkClick r:id="rId3" action="ppaction://hlinksldjump"/>
          </p:cNvPr>
          <p:cNvSpPr/>
          <p:nvPr/>
        </p:nvSpPr>
        <p:spPr>
          <a:xfrm>
            <a:off x="9015378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hlinkClick r:id="rId4" action="ppaction://hlinksldjump"/>
          </p:cNvPr>
          <p:cNvSpPr/>
          <p:nvPr/>
        </p:nvSpPr>
        <p:spPr>
          <a:xfrm>
            <a:off x="944380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33"/>
          <p:cNvGrpSpPr/>
          <p:nvPr/>
        </p:nvGrpSpPr>
        <p:grpSpPr>
          <a:xfrm>
            <a:off x="4790999" y="4305536"/>
            <a:ext cx="324000" cy="324000"/>
            <a:chOff x="4964713" y="2475902"/>
            <a:chExt cx="405203" cy="405203"/>
          </a:xfrm>
        </p:grpSpPr>
        <p:sp>
          <p:nvSpPr>
            <p:cNvPr id="98" name="타원 9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00" name="타원 99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393000" y="906223"/>
            <a:ext cx="576000" cy="513714"/>
            <a:chOff x="6393000" y="906223"/>
            <a:chExt cx="576000" cy="513714"/>
          </a:xfrm>
        </p:grpSpPr>
        <p:grpSp>
          <p:nvGrpSpPr>
            <p:cNvPr id="65" name="그룹 64"/>
            <p:cNvGrpSpPr/>
            <p:nvPr/>
          </p:nvGrpSpPr>
          <p:grpSpPr>
            <a:xfrm>
              <a:off x="6562916" y="996867"/>
              <a:ext cx="252000" cy="252000"/>
              <a:chOff x="7515401" y="1584373"/>
              <a:chExt cx="223069" cy="225604"/>
            </a:xfrm>
          </p:grpSpPr>
          <p:sp>
            <p:nvSpPr>
              <p:cNvPr id="73" name="모서리가 둥근 직사각형 72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모서리가 둥근 직사각형 75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2" name="직사각형 71">
              <a:hlinkClick r:id="" action="ppaction://customshow?id=0&amp;return=true"/>
            </p:cNvPr>
            <p:cNvSpPr/>
            <p:nvPr/>
          </p:nvSpPr>
          <p:spPr>
            <a:xfrm>
              <a:off x="6393000" y="906223"/>
              <a:ext cx="576000" cy="5137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0" name="그림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10" y="976891"/>
            <a:ext cx="2737345" cy="17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/>
          <p:cNvGrpSpPr/>
          <p:nvPr/>
        </p:nvGrpSpPr>
        <p:grpSpPr>
          <a:xfrm>
            <a:off x="574644" y="986511"/>
            <a:ext cx="8736074" cy="400110"/>
            <a:chOff x="574644" y="1005561"/>
            <a:chExt cx="8736074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738158" y="1005561"/>
              <a:ext cx="85725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동시를 읽어 보세요</a:t>
              </a:r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574644" y="1144804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4-2-1 분수의 덧셈과 뺄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50" y="891146"/>
            <a:ext cx="609600" cy="601525"/>
          </a:xfrm>
          <a:prstGeom prst="rect">
            <a:avLst/>
          </a:prstGeom>
        </p:spPr>
      </p:pic>
      <p:grpSp>
        <p:nvGrpSpPr>
          <p:cNvPr id="109" name="그룹 108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110" name="그룹 109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114" name="타원 113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5" name="이등변 삼각형 114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112" name="타원 11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3" name="이등변 삼각형 11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03" name="그룹 102"/>
          <p:cNvGrpSpPr/>
          <p:nvPr/>
        </p:nvGrpSpPr>
        <p:grpSpPr>
          <a:xfrm>
            <a:off x="7738470" y="-6530"/>
            <a:ext cx="2111130" cy="680156"/>
            <a:chOff x="7738470" y="-6530"/>
            <a:chExt cx="2111130" cy="680156"/>
          </a:xfrm>
        </p:grpSpPr>
        <p:pic>
          <p:nvPicPr>
            <p:cNvPr id="10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05" name="그룹 104"/>
            <p:cNvGrpSpPr/>
            <p:nvPr/>
          </p:nvGrpSpPr>
          <p:grpSpPr>
            <a:xfrm>
              <a:off x="9417600" y="0"/>
              <a:ext cx="432000" cy="607290"/>
              <a:chOff x="5559483" y="642918"/>
              <a:chExt cx="432000" cy="607290"/>
            </a:xfrm>
          </p:grpSpPr>
          <p:grpSp>
            <p:nvGrpSpPr>
              <p:cNvPr id="138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0" name="직선 연결선 13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5559483" y="880876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8955186" y="-6530"/>
              <a:ext cx="496284" cy="680156"/>
              <a:chOff x="8098631" y="0"/>
              <a:chExt cx="496284" cy="680156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816769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31" name="직선 연결선 13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0" name="TextBox 129"/>
              <p:cNvSpPr txBox="1"/>
              <p:nvPr/>
            </p:nvSpPr>
            <p:spPr>
              <a:xfrm>
                <a:off x="8098631" y="388136"/>
                <a:ext cx="4962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동시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08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7" name="직선 연결선 11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2" name="직사각형 61">
            <a:hlinkClick r:id="rId6" action="ppaction://hlinksldjump"/>
          </p:cNvPr>
          <p:cNvSpPr/>
          <p:nvPr/>
        </p:nvSpPr>
        <p:spPr>
          <a:xfrm>
            <a:off x="858695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hlinkClick r:id="rId7" action="ppaction://hlinksldjump"/>
          </p:cNvPr>
          <p:cNvSpPr/>
          <p:nvPr/>
        </p:nvSpPr>
        <p:spPr>
          <a:xfrm>
            <a:off x="944380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580305" y="1802841"/>
            <a:ext cx="8784000" cy="4170810"/>
            <a:chOff x="580305" y="1802841"/>
            <a:chExt cx="8784000" cy="4170810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580305" y="2185620"/>
              <a:ext cx="8784000" cy="3788031"/>
            </a:xfrm>
            <a:prstGeom prst="roundRect">
              <a:avLst/>
            </a:prstGeom>
            <a:solidFill>
              <a:srgbClr val="74D5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49000" y="1802841"/>
              <a:ext cx="5976665" cy="2714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rgbClr val="1FBADF"/>
                  </a:solidFill>
                  <a:latin typeface="나눔고딕 ExtraBold" pitchFamily="50" charset="-127"/>
                  <a:ea typeface="나눔고딕 ExtraBold" pitchFamily="50" charset="-127"/>
                </a:rPr>
                <a:t>오늘은 특별한 날</a:t>
              </a:r>
              <a:endParaRPr lang="ko-KR" altLang="en-US" sz="2800" dirty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895869" y="2278308"/>
            <a:ext cx="3672408" cy="3600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특별한 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특별한 날엔 케이크지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빼빼 마른 초 하나 꽂아 놓고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촛불 켜고 박수를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짝짝짝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신나는 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신나는 날엔 케이크지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쌀로 만들어서 맛있고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과일로 꾸며서 예쁜 케이크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809001" y="3209469"/>
            <a:ext cx="4314736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엇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누가 누가 케이크를 먹었나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케이크가 사라지는 바람에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이빨 빠진 동그라미가 되었네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사라진 케이크는 전체의 얼마일까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45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1" grpId="0"/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110" name="그룹 109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114" name="타원 113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5" name="이등변 삼각형 114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112" name="타원 11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3" name="이등변 삼각형 11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42925" y="980250"/>
            <a:ext cx="8799240" cy="1230267"/>
            <a:chOff x="542925" y="980250"/>
            <a:chExt cx="8799240" cy="1230267"/>
          </a:xfrm>
        </p:grpSpPr>
        <p:grpSp>
          <p:nvGrpSpPr>
            <p:cNvPr id="96" name="그룹 95"/>
            <p:cNvGrpSpPr/>
            <p:nvPr/>
          </p:nvGrpSpPr>
          <p:grpSpPr>
            <a:xfrm>
              <a:off x="542925" y="980250"/>
              <a:ext cx="8736074" cy="400110"/>
              <a:chOff x="788958" y="4714884"/>
              <a:chExt cx="8736074" cy="400110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952472" y="4714884"/>
                <a:ext cx="857256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동시를 읽고 느낀 점을 이야기해 보세요</a:t>
                </a:r>
                <a:r>
                  <a:rPr lang="en-US" altLang="ko-KR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788958" y="4854127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9" name="모서리가 둥근 직사각형 98"/>
            <p:cNvSpPr/>
            <p:nvPr/>
          </p:nvSpPr>
          <p:spPr>
            <a:xfrm>
              <a:off x="558165" y="1418517"/>
              <a:ext cx="8784000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779995" y="1583566"/>
            <a:ext cx="82571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쌀로 케이크를 만들어 먹고 싶습니다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2925" y="2815245"/>
            <a:ext cx="8806860" cy="1229715"/>
            <a:chOff x="542925" y="2815245"/>
            <a:chExt cx="8806860" cy="1229715"/>
          </a:xfrm>
        </p:grpSpPr>
        <p:grpSp>
          <p:nvGrpSpPr>
            <p:cNvPr id="70" name="그룹 69"/>
            <p:cNvGrpSpPr/>
            <p:nvPr/>
          </p:nvGrpSpPr>
          <p:grpSpPr>
            <a:xfrm>
              <a:off x="542925" y="2815245"/>
              <a:ext cx="8736074" cy="400110"/>
              <a:chOff x="788958" y="4714884"/>
              <a:chExt cx="8736074" cy="400110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952472" y="4714884"/>
                <a:ext cx="857256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사라진 케이크의 크기는 어떻게 알 수 있을까요</a:t>
                </a:r>
                <a:r>
                  <a:rPr lang="en-US" altLang="ko-KR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  <a:endPara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788958" y="4854127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7" name="모서리가 둥근 직사각형 76"/>
            <p:cNvSpPr/>
            <p:nvPr/>
          </p:nvSpPr>
          <p:spPr>
            <a:xfrm>
              <a:off x="565785" y="3252960"/>
              <a:ext cx="8784000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779995" y="3438000"/>
            <a:ext cx="82571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spc="-70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사라진 케이크가 똑같이 몇으로 나눈 것 중의 몇 조각인지 확인합니다</a:t>
            </a:r>
            <a:r>
              <a:rPr lang="en-US" altLang="ko-KR" sz="2000" b="1" spc="-7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42925" y="4649687"/>
            <a:ext cx="8806860" cy="1228933"/>
            <a:chOff x="542925" y="4649687"/>
            <a:chExt cx="8806860" cy="1228933"/>
          </a:xfrm>
        </p:grpSpPr>
        <p:grpSp>
          <p:nvGrpSpPr>
            <p:cNvPr id="79" name="그룹 78"/>
            <p:cNvGrpSpPr/>
            <p:nvPr/>
          </p:nvGrpSpPr>
          <p:grpSpPr>
            <a:xfrm>
              <a:off x="542925" y="4649687"/>
              <a:ext cx="8736074" cy="400110"/>
              <a:chOff x="788958" y="4714884"/>
              <a:chExt cx="8736074" cy="400110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952472" y="4714884"/>
                <a:ext cx="857256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sz="2000" spc="-6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케이크를 똑같이 </a:t>
                </a:r>
                <a:r>
                  <a:rPr lang="en-US" altLang="ko-KR" sz="2000" spc="-6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2000" spc="-6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조각으로 나누었다면 사라진 케이크는 몇 분의 몇인가요</a:t>
                </a:r>
                <a:r>
                  <a:rPr lang="en-US" altLang="ko-KR" sz="2000" spc="-6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  <a:endParaRPr lang="en-US" altLang="ko-KR" sz="2000" spc="-6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타원 80"/>
              <p:cNvSpPr/>
              <p:nvPr/>
            </p:nvSpPr>
            <p:spPr>
              <a:xfrm>
                <a:off x="788958" y="4837122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3" name="모서리가 둥근 직사각형 82"/>
            <p:cNvSpPr/>
            <p:nvPr/>
          </p:nvSpPr>
          <p:spPr>
            <a:xfrm>
              <a:off x="565785" y="5086620"/>
              <a:ext cx="8784000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767295" y="5251966"/>
            <a:ext cx="825710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일 것 같습니다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7738470" y="-6530"/>
            <a:ext cx="2111130" cy="680156"/>
            <a:chOff x="7738470" y="-6530"/>
            <a:chExt cx="2111130" cy="680156"/>
          </a:xfrm>
        </p:grpSpPr>
        <p:pic>
          <p:nvPicPr>
            <p:cNvPr id="92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93" name="그룹 92"/>
            <p:cNvGrpSpPr/>
            <p:nvPr/>
          </p:nvGrpSpPr>
          <p:grpSpPr>
            <a:xfrm>
              <a:off x="9417600" y="0"/>
              <a:ext cx="432000" cy="607290"/>
              <a:chOff x="5559483" y="642918"/>
              <a:chExt cx="432000" cy="607290"/>
            </a:xfrm>
          </p:grpSpPr>
          <p:grpSp>
            <p:nvGrpSpPr>
              <p:cNvPr id="170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72" name="직선 연결선 17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모서리가 둥근 직사각형 17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타원 17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모서리가 둥근 직사각형 17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모서리가 둥근 직사각형 17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1" name="TextBox 170"/>
              <p:cNvSpPr txBox="1"/>
              <p:nvPr/>
            </p:nvSpPr>
            <p:spPr>
              <a:xfrm>
                <a:off x="5559483" y="880876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8955186" y="-6530"/>
              <a:ext cx="496284" cy="680156"/>
              <a:chOff x="8098631" y="0"/>
              <a:chExt cx="496284" cy="680156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816769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26" name="직선 연결선 125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5" name="TextBox 124"/>
              <p:cNvSpPr txBox="1"/>
              <p:nvPr/>
            </p:nvSpPr>
            <p:spPr>
              <a:xfrm>
                <a:off x="8098631" y="388136"/>
                <a:ext cx="4962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동시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00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6" name="직선 연결선 10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146752"/>
              </p:ext>
            </p:extLst>
          </p:nvPr>
        </p:nvGraphicFramePr>
        <p:xfrm>
          <a:off x="1137000" y="5148000"/>
          <a:ext cx="292821" cy="6936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92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" name="직사각형 68">
            <a:hlinkClick r:id="rId3" action="ppaction://hlinksldjump"/>
          </p:cNvPr>
          <p:cNvSpPr/>
          <p:nvPr/>
        </p:nvSpPr>
        <p:spPr>
          <a:xfrm>
            <a:off x="858695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hlinkClick r:id="rId4" action="ppaction://hlinksldjump"/>
          </p:cNvPr>
          <p:cNvSpPr/>
          <p:nvPr/>
        </p:nvSpPr>
        <p:spPr>
          <a:xfrm>
            <a:off x="944380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33"/>
          <p:cNvGrpSpPr/>
          <p:nvPr/>
        </p:nvGrpSpPr>
        <p:grpSpPr>
          <a:xfrm>
            <a:off x="4790999" y="1677031"/>
            <a:ext cx="324000" cy="324000"/>
            <a:chOff x="4964713" y="2475902"/>
            <a:chExt cx="405203" cy="405203"/>
          </a:xfrm>
        </p:grpSpPr>
        <p:sp>
          <p:nvSpPr>
            <p:cNvPr id="87" name="타원 8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9" name="타원 8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33"/>
          <p:cNvGrpSpPr/>
          <p:nvPr/>
        </p:nvGrpSpPr>
        <p:grpSpPr>
          <a:xfrm>
            <a:off x="4790999" y="3526859"/>
            <a:ext cx="324000" cy="324000"/>
            <a:chOff x="4964713" y="2475902"/>
            <a:chExt cx="405203" cy="405203"/>
          </a:xfrm>
        </p:grpSpPr>
        <p:sp>
          <p:nvSpPr>
            <p:cNvPr id="103" name="타원 102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5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28" name="타원 127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9" name="그룹 33"/>
          <p:cNvGrpSpPr/>
          <p:nvPr/>
        </p:nvGrpSpPr>
        <p:grpSpPr>
          <a:xfrm>
            <a:off x="4790999" y="5337548"/>
            <a:ext cx="324000" cy="324000"/>
            <a:chOff x="4964713" y="2475902"/>
            <a:chExt cx="405203" cy="405203"/>
          </a:xfrm>
        </p:grpSpPr>
        <p:sp>
          <p:nvSpPr>
            <p:cNvPr id="130" name="타원 129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1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32" name="타원 131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38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78" grpId="0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110" name="그룹 109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114" name="타원 113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5" name="이등변 삼각형 114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112" name="타원 11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3" name="이등변 삼각형 11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81" name="TextBox 80"/>
          <p:cNvSpPr txBox="1"/>
          <p:nvPr/>
        </p:nvSpPr>
        <p:spPr>
          <a:xfrm>
            <a:off x="162080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7738470" y="-6530"/>
            <a:ext cx="2111130" cy="680156"/>
            <a:chOff x="7738470" y="-6530"/>
            <a:chExt cx="2111130" cy="680156"/>
          </a:xfrm>
        </p:grpSpPr>
        <p:pic>
          <p:nvPicPr>
            <p:cNvPr id="12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30" name="그룹 129"/>
            <p:cNvGrpSpPr/>
            <p:nvPr/>
          </p:nvGrpSpPr>
          <p:grpSpPr>
            <a:xfrm>
              <a:off x="9417600" y="0"/>
              <a:ext cx="432000" cy="607290"/>
              <a:chOff x="5559483" y="642918"/>
              <a:chExt cx="432000" cy="607290"/>
            </a:xfrm>
          </p:grpSpPr>
          <p:grpSp>
            <p:nvGrpSpPr>
              <p:cNvPr id="149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1" name="직선 연결선 15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모서리가 둥근 직사각형 15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TextBox 149"/>
              <p:cNvSpPr txBox="1"/>
              <p:nvPr/>
            </p:nvSpPr>
            <p:spPr>
              <a:xfrm>
                <a:off x="5559483" y="880876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8955186" y="-6530"/>
              <a:ext cx="496284" cy="680156"/>
              <a:chOff x="8098631" y="0"/>
              <a:chExt cx="496284" cy="680156"/>
            </a:xfrm>
          </p:grpSpPr>
          <p:grpSp>
            <p:nvGrpSpPr>
              <p:cNvPr id="141" name="그룹 140"/>
              <p:cNvGrpSpPr/>
              <p:nvPr/>
            </p:nvGrpSpPr>
            <p:grpSpPr>
              <a:xfrm>
                <a:off x="816769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3" name="직선 연결선 142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2" name="TextBox 141"/>
              <p:cNvSpPr txBox="1"/>
              <p:nvPr/>
            </p:nvSpPr>
            <p:spPr>
              <a:xfrm>
                <a:off x="8098631" y="388136"/>
                <a:ext cx="4962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동시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33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5" name="직선 연결선 13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42925" y="980250"/>
            <a:ext cx="8799240" cy="1230150"/>
            <a:chOff x="542925" y="980250"/>
            <a:chExt cx="8799240" cy="1230150"/>
          </a:xfrm>
        </p:grpSpPr>
        <p:grpSp>
          <p:nvGrpSpPr>
            <p:cNvPr id="158" name="그룹 157"/>
            <p:cNvGrpSpPr/>
            <p:nvPr/>
          </p:nvGrpSpPr>
          <p:grpSpPr>
            <a:xfrm>
              <a:off x="542925" y="980250"/>
              <a:ext cx="8736074" cy="400110"/>
              <a:chOff x="788958" y="4714884"/>
              <a:chExt cx="8736074" cy="400110"/>
            </a:xfrm>
          </p:grpSpPr>
          <p:sp>
            <p:nvSpPr>
              <p:cNvPr id="161" name="TextBox 160"/>
              <p:cNvSpPr txBox="1"/>
              <p:nvPr/>
            </p:nvSpPr>
            <p:spPr>
              <a:xfrm>
                <a:off x="952472" y="4714884"/>
                <a:ext cx="857256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algn="just">
                  <a:defRPr/>
                </a:pPr>
                <a:r>
                  <a:rPr lang="ko-KR" altLang="en-US" sz="2000" spc="-8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케이크를 똑같이 </a:t>
                </a:r>
                <a:r>
                  <a:rPr lang="en-US" altLang="ko-KR" sz="2000" spc="-8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2000" spc="-8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조각으로 나누었다면 사라진 케이크는 몇 분의 몇인가요</a:t>
                </a:r>
                <a:r>
                  <a:rPr lang="en-US" altLang="ko-KR" sz="2000" spc="-8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788958" y="4854127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59" name="모서리가 둥근 직사각형 158"/>
            <p:cNvSpPr/>
            <p:nvPr/>
          </p:nvSpPr>
          <p:spPr>
            <a:xfrm>
              <a:off x="558165" y="1418400"/>
              <a:ext cx="8784000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779995" y="1583567"/>
            <a:ext cx="82571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2000" b="1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3" name="표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192788"/>
              </p:ext>
            </p:extLst>
          </p:nvPr>
        </p:nvGraphicFramePr>
        <p:xfrm>
          <a:off x="1137000" y="1479600"/>
          <a:ext cx="292821" cy="6936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92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kumimoji="0" lang="ko-KR" altLang="en-US" sz="20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542925" y="3113651"/>
            <a:ext cx="8806860" cy="1229715"/>
            <a:chOff x="542925" y="2815245"/>
            <a:chExt cx="8806860" cy="1229715"/>
          </a:xfrm>
        </p:grpSpPr>
        <p:grpSp>
          <p:nvGrpSpPr>
            <p:cNvPr id="187" name="그룹 186"/>
            <p:cNvGrpSpPr/>
            <p:nvPr/>
          </p:nvGrpSpPr>
          <p:grpSpPr>
            <a:xfrm>
              <a:off x="542925" y="2815245"/>
              <a:ext cx="8736074" cy="400110"/>
              <a:chOff x="788958" y="4714884"/>
              <a:chExt cx="8736074" cy="400110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952472" y="4714884"/>
                <a:ext cx="857256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무엇을 배울 것 같은지 이야기해 보세요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91" name="타원 190"/>
              <p:cNvSpPr/>
              <p:nvPr/>
            </p:nvSpPr>
            <p:spPr>
              <a:xfrm>
                <a:off x="788958" y="4854127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88" name="모서리가 둥근 직사각형 187"/>
            <p:cNvSpPr/>
            <p:nvPr/>
          </p:nvSpPr>
          <p:spPr>
            <a:xfrm>
              <a:off x="565785" y="3252960"/>
              <a:ext cx="8784000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779995" y="3716533"/>
            <a:ext cx="82571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분수를 더하거나 빼는 것을 배울 것 같습니다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3" name="직사각형 62">
            <a:hlinkClick r:id="rId3" action="ppaction://hlinksldjump"/>
          </p:cNvPr>
          <p:cNvSpPr/>
          <p:nvPr/>
        </p:nvSpPr>
        <p:spPr>
          <a:xfrm>
            <a:off x="858695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4" action="ppaction://hlinksldjump"/>
          </p:cNvPr>
          <p:cNvSpPr/>
          <p:nvPr/>
        </p:nvSpPr>
        <p:spPr>
          <a:xfrm>
            <a:off x="9443803" y="261000"/>
            <a:ext cx="376869" cy="333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33"/>
          <p:cNvGrpSpPr/>
          <p:nvPr/>
        </p:nvGrpSpPr>
        <p:grpSpPr>
          <a:xfrm>
            <a:off x="4790999" y="1677600"/>
            <a:ext cx="324000" cy="324000"/>
            <a:chOff x="4964713" y="2475902"/>
            <a:chExt cx="405203" cy="405203"/>
          </a:xfrm>
        </p:grpSpPr>
        <p:sp>
          <p:nvSpPr>
            <p:cNvPr id="73" name="타원 72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5" name="타원 74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33"/>
          <p:cNvGrpSpPr/>
          <p:nvPr/>
        </p:nvGrpSpPr>
        <p:grpSpPr>
          <a:xfrm>
            <a:off x="4790999" y="3789000"/>
            <a:ext cx="324000" cy="324000"/>
            <a:chOff x="4964713" y="2475902"/>
            <a:chExt cx="405203" cy="405203"/>
          </a:xfrm>
        </p:grpSpPr>
        <p:sp>
          <p:nvSpPr>
            <p:cNvPr id="77" name="타원 7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3" name="타원 82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79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8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464</Words>
  <PresentationFormat>A4 용지(210x297mm)</PresentationFormat>
  <Paragraphs>179</Paragraphs>
  <Slides>15</Slides>
  <Notes>0</Notes>
  <HiddenSlides>1</HiddenSlides>
  <MMClips>1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  <vt:variant>
        <vt:lpstr>재구성한 쇼</vt:lpstr>
      </vt:variant>
      <vt:variant>
        <vt:i4>1</vt:i4>
      </vt:variant>
    </vt:vector>
  </HeadingPairs>
  <TitlesOfParts>
    <vt:vector size="22" baseType="lpstr">
      <vt:lpstr>맑은 고딕</vt:lpstr>
      <vt:lpstr>나눔고딕</vt:lpstr>
      <vt:lpstr>Arial</vt:lpstr>
      <vt:lpstr>Cambria Math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재구성한 쇼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2020-09-08T04:17:57Z</cp:lastPrinted>
  <dcterms:created xsi:type="dcterms:W3CDTF">2020-09-07T10:18:08Z</dcterms:created>
  <dcterms:modified xsi:type="dcterms:W3CDTF">2021-04-22T11:31:57Z</dcterms:modified>
</cp:coreProperties>
</file>